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0"/>
  </p:handout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64" r:id="rId9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89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184227-EF7A-44F7-A567-D0ACBC369D64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D5F14-5AAA-481C-AE8F-DFD6F40356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71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95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02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12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398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251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0437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149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3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071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316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4271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753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50515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246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2705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457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3B486-1A7F-408B-924E-05842B5619B7}" type="datetimeFigureOut">
              <a:rPr lang="en-GB" smtClean="0"/>
              <a:t>23/04/2026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8C6E8CD-4AFE-4705-885B-39D1353096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85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00608" y="620688"/>
            <a:ext cx="7772400" cy="1470025"/>
          </a:xfrm>
        </p:spPr>
        <p:txBody>
          <a:bodyPr/>
          <a:lstStyle/>
          <a:p>
            <a:r>
              <a:rPr lang="en-GB" dirty="0"/>
              <a:t>Key Stage 2 SATS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2276872"/>
            <a:ext cx="6400800" cy="1752600"/>
          </a:xfrm>
        </p:spPr>
        <p:txBody>
          <a:bodyPr>
            <a:normAutofit/>
          </a:bodyPr>
          <a:lstStyle/>
          <a:p>
            <a:pPr algn="ctr"/>
            <a:r>
              <a:rPr lang="en-GB" sz="2800" dirty="0"/>
              <a:t>Mr Forwood and Mrs Axtell</a:t>
            </a:r>
          </a:p>
          <a:p>
            <a:pPr algn="ctr"/>
            <a:r>
              <a:rPr lang="en-GB" sz="2800" dirty="0"/>
              <a:t>30</a:t>
            </a:r>
            <a:r>
              <a:rPr lang="en-GB" sz="2800" baseline="30000" dirty="0"/>
              <a:t>th</a:t>
            </a:r>
            <a:r>
              <a:rPr lang="en-GB" sz="2800" dirty="0"/>
              <a:t> April 2026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0595" y="3765605"/>
            <a:ext cx="3202810" cy="217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427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Stage 2 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KS2 SATS week</a:t>
            </a:r>
          </a:p>
          <a:p>
            <a:r>
              <a:rPr lang="en-GB" sz="2800" dirty="0"/>
              <a:t>Illness, emergencies, appointments</a:t>
            </a:r>
          </a:p>
          <a:p>
            <a:r>
              <a:rPr lang="en-GB" sz="2800" dirty="0"/>
              <a:t>Papers</a:t>
            </a:r>
          </a:p>
          <a:p>
            <a:r>
              <a:rPr lang="en-GB" sz="2800" dirty="0"/>
              <a:t>How we prepare your children</a:t>
            </a:r>
          </a:p>
          <a:p>
            <a:r>
              <a:rPr lang="en-GB" sz="2800" dirty="0"/>
              <a:t>How to prepare your child</a:t>
            </a:r>
          </a:p>
          <a:p>
            <a:r>
              <a:rPr lang="en-GB" sz="2800" dirty="0"/>
              <a:t>Results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500674"/>
            <a:ext cx="1841311" cy="154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2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KS2 SATS week 2026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b="1" dirty="0"/>
              <a:t>Monday 11</a:t>
            </a:r>
            <a:r>
              <a:rPr lang="en-GB" sz="2400" b="1" baseline="30000" dirty="0"/>
              <a:t>th</a:t>
            </a:r>
            <a:r>
              <a:rPr lang="en-GB" sz="2400" b="1" dirty="0"/>
              <a:t> May to Thursday 14</a:t>
            </a:r>
            <a:r>
              <a:rPr lang="en-GB" sz="2400" b="1" baseline="30000" dirty="0"/>
              <a:t>th</a:t>
            </a:r>
            <a:r>
              <a:rPr lang="en-GB" sz="2400" b="1" dirty="0"/>
              <a:t> May</a:t>
            </a:r>
          </a:p>
          <a:p>
            <a:r>
              <a:rPr lang="en-GB" sz="2400" dirty="0"/>
              <a:t>8:30am in school</a:t>
            </a:r>
          </a:p>
          <a:p>
            <a:r>
              <a:rPr lang="en-GB" sz="2400" dirty="0"/>
              <a:t>Snack and juice</a:t>
            </a:r>
          </a:p>
          <a:p>
            <a:r>
              <a:rPr lang="en-GB" sz="2400" dirty="0"/>
              <a:t>Tests take place in the morning</a:t>
            </a:r>
          </a:p>
          <a:p>
            <a:r>
              <a:rPr lang="en-GB" sz="2400" dirty="0"/>
              <a:t>Rest of week ‘lighter’ activities</a:t>
            </a:r>
          </a:p>
          <a:p>
            <a:r>
              <a:rPr lang="en-GB" sz="2400" dirty="0"/>
              <a:t>Children must sit tests in order so …</a:t>
            </a:r>
          </a:p>
          <a:p>
            <a:r>
              <a:rPr lang="en-GB" sz="2400" dirty="0"/>
              <a:t>… it is </a:t>
            </a:r>
            <a:r>
              <a:rPr lang="en-GB" sz="2400" u="sng" dirty="0"/>
              <a:t>essential</a:t>
            </a:r>
            <a:r>
              <a:rPr lang="en-GB" sz="2400" dirty="0"/>
              <a:t> every child is in </a:t>
            </a:r>
            <a:r>
              <a:rPr lang="en-GB" sz="2400" u="sng" dirty="0"/>
              <a:t>every</a:t>
            </a:r>
            <a:r>
              <a:rPr lang="en-GB" sz="2400" dirty="0"/>
              <a:t> day</a:t>
            </a:r>
          </a:p>
          <a:p>
            <a:r>
              <a:rPr lang="en-GB" sz="2400" dirty="0"/>
              <a:t>However 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2852936"/>
            <a:ext cx="2394570" cy="174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992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if ill, emergency, appointments etc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/>
              <a:t>Must inform us straight away!</a:t>
            </a:r>
          </a:p>
          <a:p>
            <a:r>
              <a:rPr lang="en-GB" sz="2400" dirty="0"/>
              <a:t>Please phone the office</a:t>
            </a:r>
          </a:p>
          <a:p>
            <a:r>
              <a:rPr lang="en-GB" sz="2400" dirty="0"/>
              <a:t>We can make alternative arrangements e.g.</a:t>
            </a:r>
          </a:p>
          <a:p>
            <a:pPr lvl="1"/>
            <a:r>
              <a:rPr lang="en-GB" sz="2000" dirty="0"/>
              <a:t>Sit paper and go home</a:t>
            </a:r>
          </a:p>
          <a:p>
            <a:pPr lvl="1"/>
            <a:r>
              <a:rPr lang="en-GB" sz="2000" dirty="0"/>
              <a:t>Sit paper at home</a:t>
            </a:r>
          </a:p>
          <a:p>
            <a:pPr lvl="1"/>
            <a:r>
              <a:rPr lang="en-GB" sz="2000" dirty="0"/>
              <a:t>Sit later on in day</a:t>
            </a:r>
          </a:p>
          <a:p>
            <a:pPr lvl="1"/>
            <a:r>
              <a:rPr lang="en-GB" sz="2000" dirty="0"/>
              <a:t>Sit following day</a:t>
            </a:r>
          </a:p>
          <a:p>
            <a:r>
              <a:rPr lang="en-GB" sz="2400" dirty="0"/>
              <a:t>BUT, they must have </a:t>
            </a:r>
            <a:r>
              <a:rPr lang="en-GB" sz="2400" u="sng" dirty="0"/>
              <a:t>no</a:t>
            </a:r>
            <a:r>
              <a:rPr lang="en-GB" sz="2400" dirty="0"/>
              <a:t> contact (face-to-face or online) with peers until they have caught up!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422144"/>
            <a:ext cx="1508153" cy="162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408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9726" y="201239"/>
            <a:ext cx="6347713" cy="779489"/>
          </a:xfrm>
        </p:spPr>
        <p:txBody>
          <a:bodyPr/>
          <a:lstStyle/>
          <a:p>
            <a:r>
              <a:rPr lang="en-GB" dirty="0"/>
              <a:t>Papers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9725" y="1124744"/>
            <a:ext cx="6347714" cy="3880773"/>
          </a:xfrm>
        </p:spPr>
        <p:txBody>
          <a:bodyPr>
            <a:noAutofit/>
          </a:bodyPr>
          <a:lstStyle/>
          <a:p>
            <a:r>
              <a:rPr lang="en-GB" sz="2000" dirty="0"/>
              <a:t>Monday - Grammar, Punctuation and Spelling </a:t>
            </a:r>
          </a:p>
          <a:p>
            <a:pPr lvl="1"/>
            <a:r>
              <a:rPr lang="en-GB" sz="2000" dirty="0"/>
              <a:t>Paper 1: Short questions (45 mins)</a:t>
            </a:r>
          </a:p>
          <a:p>
            <a:pPr lvl="1"/>
            <a:r>
              <a:rPr lang="en-GB" sz="2000" dirty="0"/>
              <a:t>Paper 2: Spelling test (20 words)</a:t>
            </a:r>
          </a:p>
          <a:p>
            <a:r>
              <a:rPr lang="en-GB" sz="2000" dirty="0"/>
              <a:t>Tuesday – Reading (1 hour)</a:t>
            </a:r>
          </a:p>
          <a:p>
            <a:r>
              <a:rPr lang="en-GB" sz="2000" dirty="0"/>
              <a:t>Wednesday – Maths</a:t>
            </a:r>
          </a:p>
          <a:p>
            <a:pPr lvl="1"/>
            <a:r>
              <a:rPr lang="en-GB" sz="2000" dirty="0"/>
              <a:t>Paper 1: Arithmetic (30 mins)</a:t>
            </a:r>
          </a:p>
          <a:p>
            <a:pPr lvl="1"/>
            <a:r>
              <a:rPr lang="en-GB" sz="2000" dirty="0"/>
              <a:t>Paper 2: Reasoning (40 mins)</a:t>
            </a:r>
          </a:p>
          <a:p>
            <a:r>
              <a:rPr lang="en-GB" sz="2000" dirty="0"/>
              <a:t> Thursday – Maths</a:t>
            </a:r>
          </a:p>
          <a:p>
            <a:pPr lvl="1"/>
            <a:r>
              <a:rPr lang="en-GB" sz="2000" dirty="0"/>
              <a:t>Paper 3: Reasoning (40 mins)</a:t>
            </a:r>
          </a:p>
          <a:p>
            <a:pPr lvl="1"/>
            <a:endParaRPr lang="en-GB" dirty="0"/>
          </a:p>
          <a:p>
            <a:r>
              <a:rPr lang="en-GB" sz="2000" dirty="0"/>
              <a:t>Writing is assessed throughout the year</a:t>
            </a:r>
          </a:p>
          <a:p>
            <a:r>
              <a:rPr lang="en-GB" sz="2000" dirty="0"/>
              <a:t>Please look but don’t take home – we use these for practising during the year!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0CB16A-F703-410B-A910-CCCF323FD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132856"/>
            <a:ext cx="1728192" cy="244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26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626697" cy="1320800"/>
          </a:xfrm>
        </p:spPr>
        <p:txBody>
          <a:bodyPr/>
          <a:lstStyle/>
          <a:p>
            <a:r>
              <a:rPr lang="en-GB" dirty="0"/>
              <a:t>How we prepare your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697" y="1930400"/>
            <a:ext cx="6347714" cy="3880773"/>
          </a:xfrm>
        </p:spPr>
        <p:txBody>
          <a:bodyPr/>
          <a:lstStyle/>
          <a:p>
            <a:r>
              <a:rPr lang="en-GB" sz="2400" dirty="0"/>
              <a:t>Throughout the year!</a:t>
            </a:r>
          </a:p>
          <a:p>
            <a:r>
              <a:rPr lang="en-GB" sz="2400" dirty="0"/>
              <a:t>Children had a ‘mock’ week in March</a:t>
            </a:r>
          </a:p>
          <a:p>
            <a:r>
              <a:rPr lang="en-GB" sz="2400" dirty="0"/>
              <a:t>Children sit in small groups – most sit in their classroom</a:t>
            </a:r>
          </a:p>
          <a:p>
            <a:r>
              <a:rPr lang="en-GB" sz="2400" dirty="0"/>
              <a:t>Other ‘lighter’ activities during the week</a:t>
            </a:r>
          </a:p>
          <a:p>
            <a:r>
              <a:rPr lang="en-GB" sz="2400" dirty="0"/>
              <a:t>Singing</a:t>
            </a:r>
          </a:p>
          <a:p>
            <a:r>
              <a:rPr lang="en-GB" sz="2400" dirty="0"/>
              <a:t>Drink and snack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549" y="4221088"/>
            <a:ext cx="2987824" cy="1411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188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prepare your child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682" y="1628800"/>
            <a:ext cx="6347714" cy="3880773"/>
          </a:xfrm>
        </p:spPr>
        <p:txBody>
          <a:bodyPr>
            <a:normAutofit/>
          </a:bodyPr>
          <a:lstStyle/>
          <a:p>
            <a:r>
              <a:rPr lang="en-GB" sz="2800" dirty="0"/>
              <a:t>Quiet Sunday beforehand – no sun burn!</a:t>
            </a:r>
          </a:p>
          <a:p>
            <a:r>
              <a:rPr lang="en-GB" sz="2800" dirty="0"/>
              <a:t>Good night’s sleep every night</a:t>
            </a:r>
          </a:p>
          <a:p>
            <a:r>
              <a:rPr lang="en-GB" sz="2800" dirty="0"/>
              <a:t>Try to avoid upsets/arguments</a:t>
            </a:r>
          </a:p>
          <a:p>
            <a:r>
              <a:rPr lang="en-GB" sz="2800" dirty="0"/>
              <a:t>Eat a good breakfast</a:t>
            </a:r>
          </a:p>
          <a:p>
            <a:r>
              <a:rPr lang="en-GB" sz="2800" dirty="0"/>
              <a:t>Don’t talk about SATS!</a:t>
            </a:r>
          </a:p>
          <a:p>
            <a:r>
              <a:rPr lang="en-GB" sz="2800" dirty="0"/>
              <a:t>Get in on time – 8:30am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380158"/>
            <a:ext cx="2160240" cy="186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737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270000"/>
            <a:ext cx="6347714" cy="3880773"/>
          </a:xfrm>
        </p:spPr>
        <p:txBody>
          <a:bodyPr>
            <a:normAutofit fontScale="25000" lnSpcReduction="20000"/>
          </a:bodyPr>
          <a:lstStyle/>
          <a:p>
            <a:r>
              <a:rPr lang="en-GB" sz="8000" dirty="0"/>
              <a:t>Sent home in July</a:t>
            </a:r>
          </a:p>
          <a:p>
            <a:pPr marL="0" indent="0">
              <a:buNone/>
            </a:pPr>
            <a:endParaRPr lang="en-GB" sz="8000" dirty="0"/>
          </a:p>
          <a:p>
            <a:r>
              <a:rPr lang="en-GB" sz="8000" dirty="0">
                <a:solidFill>
                  <a:srgbClr val="0070C0"/>
                </a:solidFill>
              </a:rPr>
              <a:t>Test results – ‘Standardised Score’ (80 to 120)</a:t>
            </a:r>
          </a:p>
          <a:p>
            <a:pPr lvl="1"/>
            <a:r>
              <a:rPr lang="en-GB" sz="8000" dirty="0">
                <a:solidFill>
                  <a:schemeClr val="accent4"/>
                </a:solidFill>
              </a:rPr>
              <a:t>Less than 100 - Working </a:t>
            </a:r>
            <a:r>
              <a:rPr lang="en-GB" sz="8000" u="sng" dirty="0">
                <a:solidFill>
                  <a:schemeClr val="accent4"/>
                </a:solidFill>
              </a:rPr>
              <a:t>towards</a:t>
            </a:r>
            <a:r>
              <a:rPr lang="en-GB" sz="8000" dirty="0">
                <a:solidFill>
                  <a:schemeClr val="accent4"/>
                </a:solidFill>
              </a:rPr>
              <a:t> </a:t>
            </a:r>
            <a:r>
              <a:rPr lang="en-GB" sz="8000" i="1" dirty="0">
                <a:solidFill>
                  <a:schemeClr val="accent4"/>
                </a:solidFill>
              </a:rPr>
              <a:t>‘Expected standard’</a:t>
            </a:r>
          </a:p>
          <a:p>
            <a:pPr lvl="1"/>
            <a:r>
              <a:rPr lang="en-GB" sz="8000" dirty="0">
                <a:solidFill>
                  <a:srgbClr val="2E8927"/>
                </a:solidFill>
              </a:rPr>
              <a:t>100 to 109 - Working </a:t>
            </a:r>
            <a:r>
              <a:rPr lang="en-GB" sz="8000" u="sng" dirty="0">
                <a:solidFill>
                  <a:srgbClr val="2E8927"/>
                </a:solidFill>
              </a:rPr>
              <a:t>at</a:t>
            </a:r>
            <a:r>
              <a:rPr lang="en-GB" sz="8000" dirty="0">
                <a:solidFill>
                  <a:srgbClr val="2E8927"/>
                </a:solidFill>
              </a:rPr>
              <a:t> </a:t>
            </a:r>
            <a:r>
              <a:rPr lang="en-GB" sz="8000" i="1" dirty="0">
                <a:solidFill>
                  <a:srgbClr val="2E8927"/>
                </a:solidFill>
              </a:rPr>
              <a:t>‘Expected standard’</a:t>
            </a:r>
          </a:p>
          <a:p>
            <a:pPr lvl="1"/>
            <a:r>
              <a:rPr lang="en-GB" sz="8000" dirty="0">
                <a:solidFill>
                  <a:srgbClr val="7030A0"/>
                </a:solidFill>
              </a:rPr>
              <a:t>110 to 120 - Working at ‘</a:t>
            </a:r>
            <a:r>
              <a:rPr lang="en-GB" sz="8000" u="sng" dirty="0">
                <a:solidFill>
                  <a:srgbClr val="7030A0"/>
                </a:solidFill>
              </a:rPr>
              <a:t>High</a:t>
            </a:r>
            <a:r>
              <a:rPr lang="en-GB" sz="8000" dirty="0">
                <a:solidFill>
                  <a:srgbClr val="7030A0"/>
                </a:solidFill>
              </a:rPr>
              <a:t>’ standard</a:t>
            </a:r>
            <a:endParaRPr lang="en-GB" sz="8000" i="1" dirty="0">
              <a:solidFill>
                <a:srgbClr val="7030A0"/>
              </a:solidFill>
            </a:endParaRPr>
          </a:p>
          <a:p>
            <a:endParaRPr lang="en-GB" sz="8000" dirty="0">
              <a:solidFill>
                <a:srgbClr val="0070C0"/>
              </a:solidFill>
            </a:endParaRPr>
          </a:p>
          <a:p>
            <a:r>
              <a:rPr lang="en-GB" sz="8000" dirty="0">
                <a:solidFill>
                  <a:srgbClr val="0070C0"/>
                </a:solidFill>
              </a:rPr>
              <a:t>Teacher Assessments</a:t>
            </a:r>
          </a:p>
          <a:p>
            <a:pPr lvl="1"/>
            <a:r>
              <a:rPr lang="en-GB" sz="8000" dirty="0">
                <a:solidFill>
                  <a:schemeClr val="accent4"/>
                </a:solidFill>
              </a:rPr>
              <a:t>Working </a:t>
            </a:r>
            <a:r>
              <a:rPr lang="en-GB" sz="8000" u="sng" dirty="0">
                <a:solidFill>
                  <a:schemeClr val="accent4"/>
                </a:solidFill>
              </a:rPr>
              <a:t>towards</a:t>
            </a:r>
            <a:r>
              <a:rPr lang="en-GB" sz="8000" dirty="0">
                <a:solidFill>
                  <a:schemeClr val="accent4"/>
                </a:solidFill>
              </a:rPr>
              <a:t> </a:t>
            </a:r>
            <a:r>
              <a:rPr lang="en-GB" sz="8000" i="1" dirty="0">
                <a:solidFill>
                  <a:schemeClr val="accent4"/>
                </a:solidFill>
              </a:rPr>
              <a:t>‘Expected standard’</a:t>
            </a:r>
          </a:p>
          <a:p>
            <a:pPr lvl="1"/>
            <a:r>
              <a:rPr lang="en-GB" sz="8000" dirty="0">
                <a:solidFill>
                  <a:srgbClr val="2E8927"/>
                </a:solidFill>
              </a:rPr>
              <a:t>Working </a:t>
            </a:r>
            <a:r>
              <a:rPr lang="en-GB" sz="8000" u="sng" dirty="0">
                <a:solidFill>
                  <a:srgbClr val="2E8927"/>
                </a:solidFill>
              </a:rPr>
              <a:t>at</a:t>
            </a:r>
            <a:r>
              <a:rPr lang="en-GB" sz="8000" dirty="0">
                <a:solidFill>
                  <a:srgbClr val="2E8927"/>
                </a:solidFill>
              </a:rPr>
              <a:t> </a:t>
            </a:r>
            <a:r>
              <a:rPr lang="en-GB" sz="8000" i="1" dirty="0">
                <a:solidFill>
                  <a:srgbClr val="2E8927"/>
                </a:solidFill>
              </a:rPr>
              <a:t>‘Expected standard’</a:t>
            </a:r>
          </a:p>
          <a:p>
            <a:pPr lvl="1"/>
            <a:r>
              <a:rPr lang="en-GB" sz="8000" dirty="0">
                <a:solidFill>
                  <a:srgbClr val="7030A0"/>
                </a:solidFill>
              </a:rPr>
              <a:t>Working </a:t>
            </a:r>
            <a:r>
              <a:rPr lang="en-GB" sz="8000" u="sng" dirty="0">
                <a:solidFill>
                  <a:srgbClr val="7030A0"/>
                </a:solidFill>
              </a:rPr>
              <a:t>at greater depth</a:t>
            </a:r>
            <a:r>
              <a:rPr lang="en-GB" sz="8000" dirty="0">
                <a:solidFill>
                  <a:srgbClr val="7030A0"/>
                </a:solidFill>
              </a:rPr>
              <a:t> within ‘</a:t>
            </a:r>
            <a:r>
              <a:rPr lang="en-GB" sz="8000" i="1" dirty="0">
                <a:solidFill>
                  <a:srgbClr val="7030A0"/>
                </a:solidFill>
              </a:rPr>
              <a:t>Expected standard’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717032"/>
            <a:ext cx="2062313" cy="133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70478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608</TotalTime>
  <Words>386</Words>
  <Application>Microsoft Office PowerPoint</Application>
  <PresentationFormat>On-screen Show (4:3)</PresentationFormat>
  <Paragraphs>67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Trebuchet MS</vt:lpstr>
      <vt:lpstr>Wingdings 3</vt:lpstr>
      <vt:lpstr>Facet</vt:lpstr>
      <vt:lpstr>Key Stage 2 SATS</vt:lpstr>
      <vt:lpstr>Key Stage 2 SATS</vt:lpstr>
      <vt:lpstr>KS2 SATS week 2026</vt:lpstr>
      <vt:lpstr>What if ill, emergency, appointments etc</vt:lpstr>
      <vt:lpstr>Papers</vt:lpstr>
      <vt:lpstr>How we prepare your children</vt:lpstr>
      <vt:lpstr>How to prepare your child</vt:lpstr>
      <vt:lpstr>Results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Stage 2 SATS</dc:title>
  <dc:creator>Jonathan Forwood</dc:creator>
  <cp:lastModifiedBy>Jonathan Forwood</cp:lastModifiedBy>
  <cp:revision>30</cp:revision>
  <cp:lastPrinted>2026-04-23T11:36:55Z</cp:lastPrinted>
  <dcterms:created xsi:type="dcterms:W3CDTF">2016-03-09T10:11:04Z</dcterms:created>
  <dcterms:modified xsi:type="dcterms:W3CDTF">2026-04-23T11:36:56Z</dcterms:modified>
</cp:coreProperties>
</file>